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2" r:id="rId2"/>
  </p:sldMasterIdLst>
  <p:notesMasterIdLst>
    <p:notesMasterId r:id="rId30"/>
  </p:notesMasterIdLst>
  <p:sldIdLst>
    <p:sldId id="288" r:id="rId3"/>
    <p:sldId id="281" r:id="rId4"/>
    <p:sldId id="282" r:id="rId5"/>
    <p:sldId id="289" r:id="rId6"/>
    <p:sldId id="290" r:id="rId7"/>
    <p:sldId id="285" r:id="rId8"/>
    <p:sldId id="283" r:id="rId9"/>
    <p:sldId id="284" r:id="rId10"/>
    <p:sldId id="298" r:id="rId11"/>
    <p:sldId id="287" r:id="rId12"/>
    <p:sldId id="299" r:id="rId13"/>
    <p:sldId id="307" r:id="rId14"/>
    <p:sldId id="286" r:id="rId15"/>
    <p:sldId id="300" r:id="rId16"/>
    <p:sldId id="301" r:id="rId17"/>
    <p:sldId id="310" r:id="rId18"/>
    <p:sldId id="267" r:id="rId19"/>
    <p:sldId id="260" r:id="rId20"/>
    <p:sldId id="268" r:id="rId21"/>
    <p:sldId id="294" r:id="rId22"/>
    <p:sldId id="302" r:id="rId23"/>
    <p:sldId id="303" r:id="rId24"/>
    <p:sldId id="274" r:id="rId25"/>
    <p:sldId id="304" r:id="rId26"/>
    <p:sldId id="305" r:id="rId27"/>
    <p:sldId id="306" r:id="rId28"/>
    <p:sldId id="293" r:id="rId29"/>
  </p:sldIdLst>
  <p:sldSz cx="12192000" cy="6858000"/>
  <p:notesSz cx="6858000" cy="9144000"/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996"/>
    <a:srgbClr val="F685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0"/>
    <p:restoredTop sz="94694"/>
  </p:normalViewPr>
  <p:slideViewPr>
    <p:cSldViewPr snapToGrid="0">
      <p:cViewPr>
        <p:scale>
          <a:sx n="95" d="100"/>
          <a:sy n="95" d="100"/>
        </p:scale>
        <p:origin x="144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BD839-C2F1-A04F-A26C-53EA3138343A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9F857-477C-C844-A2C4-260961906B40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67323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23A6D-169A-A924-3BB9-F8B3EF543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3D068-88DA-90DB-49A5-1A2F803EE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F4B012-6892-4664-18E5-FE84C1099D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CEDDBE-3DD1-BBF9-5E67-91D5D4C35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00DA-AA07-4045-828C-4462B83F9AA9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018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000DA-AA07-4045-828C-4462B83F9AA9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S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7174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16F3-5A63-81DE-8CB6-64F0A744BF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3A702-DE40-EE63-1D52-1EA6FB6535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80A7D-6B9B-7F46-7338-606E6CC2BC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3913D-598B-0D64-2083-D7969E17E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E44528-4CF9-ED85-497F-B69A75498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85785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48D6-D342-817F-4A6E-C7FF7AF1D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D50AFA-528F-ECB5-3440-77D58B9B3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7E812B-3B27-0CC3-E769-D6746B27D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0DF23-4EE6-AD17-31F5-AA4BCC209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7BF4D-04E6-27EC-3A31-39B278A77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1693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6F01BD1-8D4B-9FB8-A295-736F7FA71C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426220-3110-F489-D425-44E9FB4F8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9183D-26DB-9182-74B0-448301131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44A75-56FA-BBAC-C517-E5206AD7A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10D50-9486-FE41-5804-F694BDFB1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27699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7A7-39EF-A02A-6238-F32BEBD70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8124B-A5C3-CF30-3335-37BBA1467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2A75-6A8B-0547-D32D-1E0FC4B0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4D99-AC26-2EC9-97EC-AE645B87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32DA-6630-9B35-30E8-AFBCDBF9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6756159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8CCA-5766-1123-D2E9-085130C9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AE19-1B4A-1DCA-5327-50B6F3D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A7C47-1E66-5D9B-99B3-276D74DB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4AB5-05D8-147E-2971-B0EEA0F7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339B-A31E-246D-575A-5C339B56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121908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8CCA-5766-1123-D2E9-085130C9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AE19-1B4A-1DCA-5327-50B6F3D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A7C47-1E66-5D9B-99B3-276D74DB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4AB5-05D8-147E-2971-B0EEA0F7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339B-A31E-246D-575A-5C339B56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842037C-A29C-7B4E-939E-FBF38CA47B9C}" type="slidenum">
              <a:rPr lang="en-SE" smtClean="0"/>
              <a:pPr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9595911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99DA-FF83-7FA6-C24D-3EC5563C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629BE-966F-932E-51A1-353D9F3BE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9FA09-27BC-D53B-9DAF-E569ACD5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72C6F-8250-9358-C7E5-7CB98D48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FF7BA-CBDF-B2E2-F9CD-79C32B36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343883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9447-B467-2B1B-085C-98F2ED63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F0C3-7B03-8FF5-539B-8D66FE3FD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830B0-DECF-5392-F63F-3670C6E3A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6FDD5-8F02-1EDA-6FB7-AD4D74AE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6D0D2-DE7B-F000-544D-DBF8F6BC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21325-E00E-3CD2-1CDB-66C0B976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4188564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FE82-1BF8-9707-3B1D-55D593C0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0C24-62C6-417F-C4CF-ABE2DBD91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6AC6D-3003-00F5-0325-7C3B6978C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6A30A-1D3C-69BE-764B-9418AFB2B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416E1-68F8-31A9-4AB6-26571E0A8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0C31D-3563-A0BC-BFFD-F10D413F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4139B-26E4-C510-516B-555FEE7B9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27663-1BE2-4AF1-69B8-6B736CD8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643544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67A0-3339-6FA2-7D44-7617ED41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C3A53-3DC4-9B90-8E20-AE78EB5A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8CD0C-84D3-581A-732F-8B24BCA4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B60A3-2BF1-2E55-AEBF-2F714AC2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8012764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4D4B3-18E8-E836-BF63-FC8AF4EB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03AD2-EEB6-61B5-6F96-72630BA7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C0165-A2C3-5131-1857-F6C62EB2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87052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64991-5571-8B44-D097-AD9E054CF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005EE3-14E5-FD08-89B8-5F65C0E75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0703A4-9793-CB2A-C102-91D63677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805BE7-5DB7-A8A8-B732-0184B6EC1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1CCF67-3EDE-2DA3-1045-43326E5DB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093312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D4CA-D98C-4A6D-E904-632AD400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6F8F2-22F6-FD85-2379-1EFFC3EC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3ECD5-B58F-388B-079A-B3C2BC224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E3EB-2312-3558-93F4-0DD09307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73140-D5D9-DDC8-3703-E9FF06A4C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6BB32-7954-A4D3-A643-3C3534FC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943982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AE5A-58DE-7ACE-73F3-6E1A4971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25D6D1-0105-84AF-AC45-03DC47F07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458ED-BBCA-C3BE-7E1F-EA6570028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D8304-C7DE-3C14-527B-9EB54D74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C186A-1B97-3365-F97D-D61B84DB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E92E3-1A40-D3C2-F2E8-DBD28D8E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639459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43BC-31C7-7639-1A92-BB556990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C36F1-97D2-E780-BE64-30C4622D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C463E-D5FF-4275-826E-B8072400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58F87-B50F-5122-BD21-E770E603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012A2-F038-5CAF-D19B-34A2F4AA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7186219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57C66-DD44-DFAF-9B6D-C4DF32CD5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7A106-B524-2045-ADFE-DC388C187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AA923-0D82-D878-E642-15B9EBFF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88006-8C87-1AED-B54D-F4DB8C27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297CA-D9F6-5A34-63A3-FD61B71A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085943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A558F-E99D-A85C-CDC2-6080EF025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BFCA6F-D4EC-6A2F-884C-D7F6BD86B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502511-1895-5DE9-95EB-6B323D2DC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757AE0-E686-7A47-4828-A1E3D57E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7767E-7785-8AA3-1FDE-D43009637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7246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BDB39-A6FF-B387-3F8A-E5F4C5238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B7B8C-A6EE-3DE1-CD75-080108035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936B73-35F8-BEC4-FBAE-70D8ED6560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51D03-A50B-CA40-8E97-814A0E79F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B4A58-EB1C-4AE9-7091-467291B21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1654C-2E15-5285-4201-2D536381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2462458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B172C-BB07-308C-30C1-E3024ED15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33F67-771B-4137-C36B-7841BB998B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631816-CAE2-C8A8-EA82-DF72862563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E0F0FC5-9C17-4871-7D8E-54887A81D1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93C85-7606-F2AF-C591-950552642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95C1914-6486-4D36-42C2-15C9B1026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8A5DD9-B4F9-A371-995F-45D87594E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972776-FAD2-C8E0-1239-91B7BE580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83381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4D1D3-3B8C-073D-5633-E0B7B7A0E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4A622A-7C2B-C140-1460-66A01CBB6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E0FE5-D138-9490-D700-5D9726796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061081-F1D8-1C06-6E8D-DA4EA14F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984431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23A52-2359-CA6F-6718-1ACF8278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7C728-5A94-7D7A-C600-E9958D68A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F945B5-A786-881C-0FAD-2A53262B5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1241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25D1-99F3-3984-7D8C-647EAC208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5C845-D5EE-7471-B13E-4DE42BE77A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5EF27A-2A39-C224-1200-61288F9FE1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8578CD-2E96-D7B7-3767-807ACE1BF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DD25A-4AD9-40CF-2A09-26CF8F8B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0E4BC1-51A2-E8CE-6BD9-314DEA553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18037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3B32-DE51-1E4E-79AA-1F37A457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DDDCAC-3DA4-31E7-AF81-00F3F5326B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111E65-435C-124D-F895-04D58114B5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C71F4C-0D7A-6DFE-B0E3-ADE6FE2E4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6F5FA1-0186-F890-BD9D-4C339BBA4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039CD-CD2B-E65B-7FE2-14F8E4B1E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698836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5187E9-7FCE-6042-46A9-4977513F7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6BD3D-11D0-14EB-1E96-7B673DB15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89715-BEB7-7A1C-FFA8-B695F9170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E97589F-2808-F947-87E3-F3A215F17535}" type="datetimeFigureOut">
              <a:rPr lang="en-SE" smtClean="0"/>
              <a:t>2025-11-07</a:t>
            </a:fld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5B779E-AA9E-9E74-1509-BC7D14292F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4CD816-F1D8-8AE0-D36A-7977D49DD5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47F9C1-1E21-6A41-BEAA-C61935077C9F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908739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A3893A-ED1E-85DE-37AB-340AD736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F353B-BA2D-F17D-5F07-1665ACE8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B015E-6A71-1741-9DFB-1AA789C69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FA4F4-61B6-0820-6524-AED352888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5F30AA-5945-9D97-F304-3B892BF46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SE" dirty="0"/>
              <a:t>ATLS vs Standard Care Trial (</a:t>
            </a:r>
            <a:r>
              <a:rPr lang="en-GB" dirty="0"/>
              <a:t>NCT06321419)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6632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2A25E2-D520-E0FC-FC85-E63FD7395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7AB9CC-AAC1-3377-2D4B-D06B70AE05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6000" y="418824"/>
            <a:ext cx="11520000" cy="6020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119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Evidence of impact on patient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Four systematic reviews: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Helvetica Neue Medium" panose="02000503000000020004" pitchFamily="2" charset="0"/>
              </a:rPr>
              <a:t>Mohammad A et al. 2013: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Helvetica Neue Medium" panose="02000503000000020004" pitchFamily="2" charset="0"/>
              </a:rPr>
              <a:t>“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Future studies are required to properly evaluate the impact of ATLS training on trauma death rates and disability.”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Helvetica Neue Medium" panose="02000503000000020004" pitchFamily="2" charset="0"/>
              </a:rPr>
              <a:t>Jayaraman S et al. 2014: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“There is no evidence from controlled trials that ATLS or similar programs impact the outcome for victims of injury.”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Helvetica Neue Medium" panose="02000503000000020004" pitchFamily="2" charset="0"/>
              </a:rPr>
              <a:t>Jin</a:t>
            </a:r>
            <a:r>
              <a:rPr lang="en-GB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Helvetica Neue Medium" panose="02000503000000020004" pitchFamily="2" charset="0"/>
              </a:rPr>
              <a:t> J et al. 2021: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“In-hospital trauma training with certified courses resulted in a reduction of mortality (RR 0.71, 95% CI 0.62 to 0.78).”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Helvetica Neue Medium" panose="02000503000000020004" pitchFamily="2" charset="0"/>
              </a:rPr>
              <a:t>Putra AB et al. 2023: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“ATLS had no significant effect in reducing the risk of mortality (OR: 0.68; 95% CI 0.39 – 1.20; p = 0.18).”</a:t>
            </a:r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F52D4A95-4E7A-9694-71C8-07A7FD8F70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2BD8C906-247B-F286-39D3-716025CC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58CB5198-A5F0-5DE4-DC19-B4A365699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1855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with numbers and a number of objects&#10;&#10;AI-generated content may be incorrect.">
            <a:extLst>
              <a:ext uri="{FF2B5EF4-FFF2-40B4-BE49-F238E27FC236}">
                <a16:creationId xmlns:a16="http://schemas.microsoft.com/office/drawing/2014/main" id="{170E11DA-A434-B48F-82C5-170A4E63B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9"/>
          <a:stretch>
            <a:fillRect/>
          </a:stretch>
        </p:blipFill>
        <p:spPr bwMode="auto">
          <a:xfrm>
            <a:off x="5789603" y="1825625"/>
            <a:ext cx="5641994" cy="47675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Evidence of impact on patient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33047" cy="435133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Updated systematic review: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search in August 2025;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screened 9,656 records; 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i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ncluded 10 observational     studies; and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estimated a pooled odds ratio of 0.51.</a:t>
            </a:r>
            <a:endParaRPr lang="en-GB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C896F722-AA52-D4BB-A28A-B8D91DB9FAD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193D27D3-80B6-C376-CDF5-23F8204DF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AA1397F3-8A98-9035-21DD-C1E75038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8148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1FA14-90EB-F642-369A-BD7A05560B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AADE4-0E23-8275-9596-0FCC69740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sz="5400" dirty="0"/>
              <a:t>ATLS</a:t>
            </a:r>
            <a:br>
              <a:rPr lang="en-SE" dirty="0"/>
            </a:br>
            <a:r>
              <a:rPr lang="en-SE" sz="2800" b="0" dirty="0">
                <a:latin typeface="Roboto Light" panose="02000000000000000000" pitchFamily="2" charset="0"/>
                <a:ea typeface="Roboto Light" panose="02000000000000000000" pitchFamily="2" charset="0"/>
              </a:rPr>
              <a:t>Critique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80593-856D-9B13-29F3-7056DAC8B0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anchor="ctr"/>
          <a:lstStyle/>
          <a:p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Costly</a:t>
            </a:r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Perpetuate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theories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despite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evidence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the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contrary</a:t>
            </a:r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Not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adapted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to modern trauma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care</a:t>
            </a:r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Not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adaptable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to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local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circumstances</a:t>
            </a:r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Fixed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didactic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nature</a:t>
            </a:r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Date Placeholder 26">
            <a:extLst>
              <a:ext uri="{FF2B5EF4-FFF2-40B4-BE49-F238E27FC236}">
                <a16:creationId xmlns:a16="http://schemas.microsoft.com/office/drawing/2014/main" id="{29BE2753-B1EF-831D-D6A7-F815E670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80BF38DC-9326-4EDF-DA1D-6910299C4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" name="Slide Number Placeholder 28">
            <a:extLst>
              <a:ext uri="{FF2B5EF4-FFF2-40B4-BE49-F238E27FC236}">
                <a16:creationId xmlns:a16="http://schemas.microsoft.com/office/drawing/2014/main" id="{0DE75AB1-5523-B870-E3FA-56A926215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138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C533-2346-5428-C2D4-FCFD03E5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63725"/>
            <a:ext cx="10515600" cy="1906676"/>
          </a:xfrm>
        </p:spPr>
        <p:txBody>
          <a:bodyPr>
            <a:spAutoFit/>
          </a:bodyPr>
          <a:lstStyle/>
          <a:p>
            <a:r>
              <a:rPr lang="en-SE" sz="6700" dirty="0"/>
              <a:t>Aim</a:t>
            </a:r>
            <a:br>
              <a:rPr lang="en-SE" dirty="0"/>
            </a:br>
            <a:r>
              <a:rPr lang="en-GB" sz="3200" b="0" dirty="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To compare the effects of ATLS® training with standard care on outcomes in adult trauma patients</a:t>
            </a:r>
            <a:endParaRPr lang="en-SE" sz="3200" b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Date Placeholder 26">
            <a:extLst>
              <a:ext uri="{FF2B5EF4-FFF2-40B4-BE49-F238E27FC236}">
                <a16:creationId xmlns:a16="http://schemas.microsoft.com/office/drawing/2014/main" id="{300B6D4E-9039-8CBD-FE32-8B8E476F00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EDA4E0D7-A446-B5DA-2330-846A0C50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lide Number Placeholder 28">
            <a:extLst>
              <a:ext uri="{FF2B5EF4-FFF2-40B4-BE49-F238E27FC236}">
                <a16:creationId xmlns:a16="http://schemas.microsoft.com/office/drawing/2014/main" id="{0D4E132C-73D9-FB13-A72A-398E18640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00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9FCE-88C3-2498-2894-C8DCD1DB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Design</a:t>
            </a:r>
            <a:br>
              <a:rPr lang="en-SE" dirty="0"/>
            </a:br>
            <a:r>
              <a:rPr lang="en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K</a:t>
            </a:r>
            <a:r>
              <a:rPr lang="en-GB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e</a:t>
            </a:r>
            <a:r>
              <a:rPr lang="en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y aspects and justification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FF71E-4BCD-C1B6-3688-52E79CA5D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47319"/>
            <a:ext cx="4860000" cy="4352400"/>
          </a:xfrm>
          <a:prstGeom prst="roundRect">
            <a:avLst>
              <a:gd name="adj" fmla="val 5517"/>
            </a:avLst>
          </a:prstGeom>
          <a:solidFill>
            <a:srgbClr val="F6851F">
              <a:alpha val="80000"/>
            </a:srgbClr>
          </a:solidFill>
        </p:spPr>
        <p:txBody>
          <a:bodyPr/>
          <a:lstStyle/>
          <a:p>
            <a:pPr marL="0" indent="0"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Study design</a:t>
            </a:r>
          </a:p>
          <a:p>
            <a:pPr marL="0" indent="0">
              <a:buNone/>
            </a:pP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Batched stepped-wedge cluster randomised trial: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30 hospitals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6 batches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5 sequences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13 months in trial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CC4329-2267-E75E-682D-8599DE354A64}"/>
              </a:ext>
            </a:extLst>
          </p:cNvPr>
          <p:cNvSpPr txBox="1">
            <a:spLocks/>
          </p:cNvSpPr>
          <p:nvPr/>
        </p:nvSpPr>
        <p:spPr>
          <a:xfrm>
            <a:off x="6493800" y="1847850"/>
            <a:ext cx="4860000" cy="4351338"/>
          </a:xfrm>
          <a:prstGeom prst="roundRect">
            <a:avLst>
              <a:gd name="adj" fmla="val 5517"/>
            </a:avLst>
          </a:prstGeom>
          <a:solidFill>
            <a:srgbClr val="663996">
              <a:alpha val="5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Justification</a:t>
            </a:r>
          </a:p>
          <a:p>
            <a:pPr marL="0" indent="0">
              <a:buNone/>
            </a:pP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Is conducted in </a:t>
            </a: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India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 because: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Ongoing collaborations &gt; 10 years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ATLS training not yet standard</a:t>
            </a:r>
          </a:p>
        </p:txBody>
      </p:sp>
      <p:sp>
        <p:nvSpPr>
          <p:cNvPr id="10" name="Date Placeholder 26">
            <a:extLst>
              <a:ext uri="{FF2B5EF4-FFF2-40B4-BE49-F238E27FC236}">
                <a16:creationId xmlns:a16="http://schemas.microsoft.com/office/drawing/2014/main" id="{5C879BFA-C4B6-7BC1-F6D1-CDEEE43045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ADAE9EC8-6A44-269D-EEC5-819F941E5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Slide Number Placeholder 28">
            <a:extLst>
              <a:ext uri="{FF2B5EF4-FFF2-40B4-BE49-F238E27FC236}">
                <a16:creationId xmlns:a16="http://schemas.microsoft.com/office/drawing/2014/main" id="{554385F8-E36D-82C7-F25E-9936DAA0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380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9FCE-88C3-2498-2894-C8DCD1DB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Design</a:t>
            </a:r>
            <a:br>
              <a:rPr lang="en-SE" dirty="0"/>
            </a:br>
            <a:r>
              <a:rPr lang="sv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Cluster </a:t>
            </a:r>
            <a:r>
              <a:rPr lang="sv-SE" sz="3100" b="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randomised</a:t>
            </a:r>
            <a:r>
              <a:rPr lang="sv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 designs</a:t>
            </a:r>
            <a:endParaRPr lang="en-SE" sz="3100" b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A41976F-A8F4-C5E4-307C-52970CF46D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692908989"/>
              </p:ext>
            </p:extLst>
          </p:nvPr>
        </p:nvGraphicFramePr>
        <p:xfrm>
          <a:off x="838206" y="1619811"/>
          <a:ext cx="5181594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054">
                  <a:extLst>
                    <a:ext uri="{9D8B030D-6E8A-4147-A177-3AD203B41FA5}">
                      <a16:colId xmlns:a16="http://schemas.microsoft.com/office/drawing/2014/main" val="9830675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745145585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431256988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3183414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2585637626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59999480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68157330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53676273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392130214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67073697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7420884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r>
                        <a:rPr lang="en-SE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Helvetica Neue" panose="02000503000000020004" pitchFamily="2" charset="0"/>
                        </a:rPr>
                        <a:t>A. Parallel 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7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Intervention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78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Control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65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9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1753567"/>
                  </a:ext>
                </a:extLst>
              </a:tr>
              <a:tr h="370840">
                <a:tc gridSpan="10">
                  <a:txBody>
                    <a:bodyPr/>
                    <a:lstStyle/>
                    <a:p>
                      <a:r>
                        <a:rPr lang="en-SE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Helvetica Neue" panose="02000503000000020004" pitchFamily="2" charset="0"/>
                        </a:rPr>
                        <a:t>B. Parallel design with before and after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3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Control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Intervention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46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44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36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3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73452502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B7256844-91CF-608D-DED0-71B5BD3B615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83426794"/>
              </p:ext>
            </p:extLst>
          </p:nvPr>
        </p:nvGraphicFramePr>
        <p:xfrm>
          <a:off x="6172206" y="1619811"/>
          <a:ext cx="5181594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054">
                  <a:extLst>
                    <a:ext uri="{9D8B030D-6E8A-4147-A177-3AD203B41FA5}">
                      <a16:colId xmlns:a16="http://schemas.microsoft.com/office/drawing/2014/main" val="9830675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745145585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431256988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3183414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2585637626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59999480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68157330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53676273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392130214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67073697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7420884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r>
                        <a:rPr lang="en-SE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Helvetica Neue" panose="02000503000000020004" pitchFamily="2" charset="0"/>
                        </a:rPr>
                        <a:t>C. Stepped-wedge 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7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Control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Intervention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78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65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9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1753567"/>
                  </a:ext>
                </a:extLst>
              </a:tr>
              <a:tr h="370840">
                <a:tc gridSpan="10">
                  <a:txBody>
                    <a:bodyPr/>
                    <a:lstStyle/>
                    <a:p>
                      <a:r>
                        <a:rPr lang="en-SE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Helvetica Neue" panose="02000503000000020004" pitchFamily="2" charset="0"/>
                        </a:rPr>
                        <a:t>D. Batched stepped-wedge 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3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Control</a:t>
                      </a:r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Intervention</a:t>
                      </a:r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46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44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36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3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73452502"/>
                  </a:ext>
                </a:extLst>
              </a:tr>
            </a:tbl>
          </a:graphicData>
        </a:graphic>
      </p:graphicFrame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63420609-79FB-8E9B-E95A-5B7D92867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Footer Placeholder 27">
            <a:extLst>
              <a:ext uri="{FF2B5EF4-FFF2-40B4-BE49-F238E27FC236}">
                <a16:creationId xmlns:a16="http://schemas.microsoft.com/office/drawing/2014/main" id="{A6B2D712-3BA4-DB94-9629-1722F9AA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lide Number Placeholder 28">
            <a:extLst>
              <a:ext uri="{FF2B5EF4-FFF2-40B4-BE49-F238E27FC236}">
                <a16:creationId xmlns:a16="http://schemas.microsoft.com/office/drawing/2014/main" id="{4F922E60-0A46-3A3B-C785-358EB2D6F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52878-228C-692A-C0EC-9B48C02ADE81}"/>
              </a:ext>
            </a:extLst>
          </p:cNvPr>
          <p:cNvSpPr txBox="1"/>
          <p:nvPr/>
        </p:nvSpPr>
        <p:spPr>
          <a:xfrm rot="16200000">
            <a:off x="104291" y="366018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>
                <a:latin typeface="Roboto Light" panose="02000000000000000000" pitchFamily="2" charset="0"/>
                <a:ea typeface="Roboto Light" panose="02000000000000000000" pitchFamily="2" charset="0"/>
              </a:rPr>
              <a:t>Cluster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B6D32B-B1EA-D72D-0B45-DF14FBDBD68E}"/>
              </a:ext>
            </a:extLst>
          </p:cNvPr>
          <p:cNvSpPr txBox="1"/>
          <p:nvPr/>
        </p:nvSpPr>
        <p:spPr>
          <a:xfrm>
            <a:off x="5658959" y="607194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>
                <a:latin typeface="Roboto Light" panose="02000000000000000000" pitchFamily="2" charset="0"/>
                <a:ea typeface="Roboto Light" panose="02000000000000000000" pitchFamily="2" charset="0"/>
              </a:rPr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72217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48E36E-897B-170A-851C-EFF348B6B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A3248-33D6-E26C-4954-E8729103B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Design</a:t>
            </a:r>
            <a:br>
              <a:rPr lang="en-SE" dirty="0"/>
            </a:br>
            <a:r>
              <a:rPr lang="sv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Cluster </a:t>
            </a:r>
            <a:r>
              <a:rPr lang="sv-SE" sz="3100" b="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randomised</a:t>
            </a:r>
            <a:r>
              <a:rPr lang="sv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 designs</a:t>
            </a:r>
            <a:endParaRPr lang="en-SE" sz="3100" b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6FF2B7BB-1A5B-97CF-79C9-386848EACB4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6" y="1619811"/>
          <a:ext cx="5181594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054">
                  <a:extLst>
                    <a:ext uri="{9D8B030D-6E8A-4147-A177-3AD203B41FA5}">
                      <a16:colId xmlns:a16="http://schemas.microsoft.com/office/drawing/2014/main" val="9830675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745145585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431256988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3183414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2585637626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59999480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68157330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53676273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392130214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67073697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7420884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r>
                        <a:rPr lang="en-SE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Helvetica Neue" panose="02000503000000020004" pitchFamily="2" charset="0"/>
                        </a:rPr>
                        <a:t>A. Parallel 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7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Intervention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78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Control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65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9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1753567"/>
                  </a:ext>
                </a:extLst>
              </a:tr>
              <a:tr h="370840">
                <a:tc gridSpan="10">
                  <a:txBody>
                    <a:bodyPr/>
                    <a:lstStyle/>
                    <a:p>
                      <a:r>
                        <a:rPr lang="en-SE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Helvetica Neue" panose="02000503000000020004" pitchFamily="2" charset="0"/>
                        </a:rPr>
                        <a:t>B. Parallel design with before and after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3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Control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Intervention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46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44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36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3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73452502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4F2BCCC4-C186-AAF5-AE20-2EB1EA1F12C6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6" y="1619811"/>
          <a:ext cx="5181594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054">
                  <a:extLst>
                    <a:ext uri="{9D8B030D-6E8A-4147-A177-3AD203B41FA5}">
                      <a16:colId xmlns:a16="http://schemas.microsoft.com/office/drawing/2014/main" val="9830675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745145585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431256988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3183414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2585637626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59999480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68157330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53676273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392130214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67073697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7420884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r>
                        <a:rPr lang="en-SE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Helvetica Neue" panose="02000503000000020004" pitchFamily="2" charset="0"/>
                        </a:rPr>
                        <a:t>C. Stepped-wedge 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7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Control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Intervention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78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65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9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1753567"/>
                  </a:ext>
                </a:extLst>
              </a:tr>
              <a:tr h="370840">
                <a:tc gridSpan="10">
                  <a:txBody>
                    <a:bodyPr/>
                    <a:lstStyle/>
                    <a:p>
                      <a:r>
                        <a:rPr lang="en-SE" b="0" i="0" dirty="0">
                          <a:latin typeface="Roboto Medium" panose="02000000000000000000" pitchFamily="2" charset="0"/>
                          <a:ea typeface="Roboto Medium" panose="02000000000000000000" pitchFamily="2" charset="0"/>
                          <a:cs typeface="Helvetica Neue" panose="02000503000000020004" pitchFamily="2" charset="0"/>
                        </a:rPr>
                        <a:t>D. Batched stepped-wedge 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3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Control</a:t>
                      </a:r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Intervention</a:t>
                      </a:r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46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44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36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851F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63996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3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>
                        <a:latin typeface="Roboto Light" panose="02000000000000000000" pitchFamily="2" charset="0"/>
                        <a:ea typeface="Roboto Light" panose="02000000000000000000" pitchFamily="2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Roboto Light" panose="02000000000000000000" pitchFamily="2" charset="0"/>
                          <a:ea typeface="Roboto Light" panose="02000000000000000000" pitchFamily="2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73452502"/>
                  </a:ext>
                </a:extLst>
              </a:tr>
            </a:tbl>
          </a:graphicData>
        </a:graphic>
      </p:graphicFrame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84E02797-B695-2814-CEA1-BF7D0035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Footer Placeholder 27">
            <a:extLst>
              <a:ext uri="{FF2B5EF4-FFF2-40B4-BE49-F238E27FC236}">
                <a16:creationId xmlns:a16="http://schemas.microsoft.com/office/drawing/2014/main" id="{AE7A2D3F-6A85-7A4F-CE48-42FC1AB40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lide Number Placeholder 28">
            <a:extLst>
              <a:ext uri="{FF2B5EF4-FFF2-40B4-BE49-F238E27FC236}">
                <a16:creationId xmlns:a16="http://schemas.microsoft.com/office/drawing/2014/main" id="{A609BBA9-01C0-AA91-2957-256D396A3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CF6A94-1AE2-A384-85DD-933450F69437}"/>
              </a:ext>
            </a:extLst>
          </p:cNvPr>
          <p:cNvSpPr txBox="1"/>
          <p:nvPr/>
        </p:nvSpPr>
        <p:spPr>
          <a:xfrm rot="16200000">
            <a:off x="104291" y="366018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>
                <a:latin typeface="Roboto Light" panose="02000000000000000000" pitchFamily="2" charset="0"/>
                <a:ea typeface="Roboto Light" panose="02000000000000000000" pitchFamily="2" charset="0"/>
              </a:rPr>
              <a:t>Cluster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AB6872-D8D7-C533-955B-E00E624E8D63}"/>
              </a:ext>
            </a:extLst>
          </p:cNvPr>
          <p:cNvSpPr txBox="1"/>
          <p:nvPr/>
        </p:nvSpPr>
        <p:spPr>
          <a:xfrm>
            <a:off x="5658959" y="607194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b="1" dirty="0">
                <a:latin typeface="Roboto Light" panose="02000000000000000000" pitchFamily="2" charset="0"/>
                <a:ea typeface="Roboto Light" panose="02000000000000000000" pitchFamily="2" charset="0"/>
              </a:rPr>
              <a:t>Time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1C116-1DBF-ED12-E088-A45D04D76626}"/>
              </a:ext>
            </a:extLst>
          </p:cNvPr>
          <p:cNvSpPr/>
          <p:nvPr/>
        </p:nvSpPr>
        <p:spPr>
          <a:xfrm>
            <a:off x="838199" y="1619811"/>
            <a:ext cx="10659035" cy="22529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39B174C-63D8-CDC0-F1E8-4A64D77C0F07}"/>
              </a:ext>
            </a:extLst>
          </p:cNvPr>
          <p:cNvSpPr/>
          <p:nvPr/>
        </p:nvSpPr>
        <p:spPr>
          <a:xfrm>
            <a:off x="914398" y="3789047"/>
            <a:ext cx="5257803" cy="2252942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017495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863B4-C9B3-6AA3-51C8-EFF752C21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Primary outcome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B89A0AA-2944-7446-3EBD-0C4C8D7B7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30-day in-hospital mortality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Collected through medical records for patients admitted or discharged home</a:t>
            </a:r>
          </a:p>
          <a:p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Collected through telephonic follow-up for patients transferred to another hospital</a:t>
            </a:r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B0D23E5E-95C8-796D-A859-A2689251B2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3C34118-7D36-6028-8981-6A1E32DD4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D6004AFC-708D-005A-C8B1-45D75EFB5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F60CC595-F24A-7EFA-8C47-0AA06657A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4565636"/>
            <a:ext cx="7772400" cy="113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5689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326B7-24FC-C3CF-4874-C9DD12E00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3C72CEA-AD49-067C-F0EA-46386657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Main Design</a:t>
            </a:r>
          </a:p>
        </p:txBody>
      </p:sp>
      <p:pic>
        <p:nvPicPr>
          <p:cNvPr id="8" name="Content Placeholder 4" descr="A graph of a diagram&#10;&#10;AI-generated content may be incorrect.">
            <a:extLst>
              <a:ext uri="{FF2B5EF4-FFF2-40B4-BE49-F238E27FC236}">
                <a16:creationId xmlns:a16="http://schemas.microsoft.com/office/drawing/2014/main" id="{AF162ADF-4085-A160-6CA5-077E43123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705" y="1390899"/>
            <a:ext cx="9140590" cy="548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17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91F8-9B24-BCE5-65E6-5188A4D61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Secondary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AB5173-F753-AE74-84E4-340B4D415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All patients using main stepped-wedge design: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All cause and in-hospital mortality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at 24 hours, 30 days and 90 days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Length of stay,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in the ED, ICU and hospital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Return to work,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measured at 30 days and 90 days</a:t>
            </a:r>
          </a:p>
          <a:p>
            <a:pPr marL="0" indent="0">
              <a:buNone/>
            </a:pPr>
            <a:endParaRPr lang="en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Random subset of patients using nested staircase design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Adherence to ATLS principles,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collected through observations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Quality of life,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measured using EQ5D5L at 30 days and 90 days</a:t>
            </a:r>
          </a:p>
          <a:p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Disability, </a:t>
            </a: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measured using WHODAS 2.0 at 30 days and 90 days</a:t>
            </a:r>
          </a:p>
          <a:p>
            <a:pPr marL="0" indent="0">
              <a:buNone/>
            </a:pPr>
            <a:endParaRPr lang="en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Date Placeholder 26">
            <a:extLst>
              <a:ext uri="{FF2B5EF4-FFF2-40B4-BE49-F238E27FC236}">
                <a16:creationId xmlns:a16="http://schemas.microsoft.com/office/drawing/2014/main" id="{C96CF53D-630C-999E-5F8D-9FE6695A0A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Footer Placeholder 27">
            <a:extLst>
              <a:ext uri="{FF2B5EF4-FFF2-40B4-BE49-F238E27FC236}">
                <a16:creationId xmlns:a16="http://schemas.microsoft.com/office/drawing/2014/main" id="{E74589CC-A4C4-A49D-0A5B-953AE7120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Slide Number Placeholder 28">
            <a:extLst>
              <a:ext uri="{FF2B5EF4-FFF2-40B4-BE49-F238E27FC236}">
                <a16:creationId xmlns:a16="http://schemas.microsoft.com/office/drawing/2014/main" id="{65BC3164-1AEE-7BAF-5DC1-38B8D0247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930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9D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16FD-4236-AE9B-F71E-67651742F6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706"/>
            <a:ext cx="9144000" cy="2387600"/>
          </a:xfrm>
        </p:spPr>
        <p:txBody>
          <a:bodyPr/>
          <a:lstStyle/>
          <a:p>
            <a:r>
              <a:rPr lang="en-SE" b="1" dirty="0">
                <a:solidFill>
                  <a:schemeClr val="bg1"/>
                </a:solidFill>
                <a:latin typeface="Quicksand" pitchFamily="2" charset="77"/>
              </a:rPr>
              <a:t>ADVANCE TRAUMA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19257DF-8BA1-8FF9-5FE0-E4E22C381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5381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" panose="02000503000000020004" pitchFamily="2" charset="0"/>
              </a:rPr>
              <a:t>Effects of Advanced Trauma Life Support® Training Compared to Standard Care on Adult Trauma Patient Outcomes: A Stepped-Wedge Cluster Randomised Trial</a:t>
            </a:r>
          </a:p>
          <a:p>
            <a:r>
              <a:rPr lang="en-GB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Helvetica Neue" panose="02000503000000020004" pitchFamily="2" charset="0"/>
              </a:rPr>
              <a:t>Protocol Summary</a:t>
            </a:r>
            <a:endParaRPr lang="en-SE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group of people with different symbols&#10;&#10;AI-generated content may be incorrect.">
            <a:extLst>
              <a:ext uri="{FF2B5EF4-FFF2-40B4-BE49-F238E27FC236}">
                <a16:creationId xmlns:a16="http://schemas.microsoft.com/office/drawing/2014/main" id="{1CDD2804-C9A9-21CD-2E2C-B867FE46F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75" y="796857"/>
            <a:ext cx="3120450" cy="25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9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69C2E-E75B-C398-3729-759E1AF572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20C201C-E69F-D035-4FCC-AF32A3AF1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SE" sz="5400" b="1" dirty="0">
                <a:latin typeface="Garamond" panose="02020404030301010803" pitchFamily="18" charset="0"/>
              </a:rPr>
              <a:t>Nested staircase design</a:t>
            </a:r>
          </a:p>
        </p:txBody>
      </p:sp>
      <p:sp>
        <p:nvSpPr>
          <p:cNvPr id="12" name="Footer Placeholder 27">
            <a:extLst>
              <a:ext uri="{FF2B5EF4-FFF2-40B4-BE49-F238E27FC236}">
                <a16:creationId xmlns:a16="http://schemas.microsoft.com/office/drawing/2014/main" id="{FA28339C-6612-7AB3-7FDC-18E212C1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092281A9-F218-E9C4-F4D9-ABACD1E8E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524000" y="1393115"/>
            <a:ext cx="9144000" cy="5464885"/>
          </a:xfrm>
        </p:spPr>
      </p:pic>
    </p:spTree>
    <p:extLst>
      <p:ext uri="{BB962C8B-B14F-4D97-AF65-F5344CB8AC3E}">
        <p14:creationId xmlns:p14="http://schemas.microsoft.com/office/powerpoint/2010/main" val="25082990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380B-2050-F89C-84E5-D719E6D5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Eligibility criteria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9180C5-DA7C-5C8D-D586-241A0F1D3CDE}"/>
              </a:ext>
            </a:extLst>
          </p:cNvPr>
          <p:cNvSpPr txBox="1">
            <a:spLocks/>
          </p:cNvSpPr>
          <p:nvPr/>
        </p:nvSpPr>
        <p:spPr>
          <a:xfrm>
            <a:off x="838200" y="1825621"/>
            <a:ext cx="4860000" cy="4351338"/>
          </a:xfrm>
          <a:prstGeom prst="roundRect">
            <a:avLst>
              <a:gd name="adj" fmla="val 5517"/>
            </a:avLst>
          </a:prstGeom>
          <a:solidFill>
            <a:srgbClr val="F6851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Cluster</a:t>
            </a:r>
          </a:p>
          <a:p>
            <a:pPr marL="0" indent="0">
              <a:buNone/>
            </a:pP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One or more units of physicians providing initial trauma care in the secondary or tertiary hospitals 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  <a:cs typeface="Helvetica Neue Condensed" panose="02000503000000020004" pitchFamily="2" charset="0"/>
              </a:rPr>
              <a:t>that admit or refer/transfer for admission at least 400 patients with trauma per year</a:t>
            </a:r>
            <a:endParaRPr lang="en-GB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6D69806-65BB-CF6C-4928-A2BB6C338DCE}"/>
              </a:ext>
            </a:extLst>
          </p:cNvPr>
          <p:cNvSpPr txBox="1">
            <a:spLocks/>
          </p:cNvSpPr>
          <p:nvPr/>
        </p:nvSpPr>
        <p:spPr>
          <a:xfrm>
            <a:off x="6493802" y="1825621"/>
            <a:ext cx="4860000" cy="4351338"/>
          </a:xfrm>
          <a:prstGeom prst="roundRect">
            <a:avLst>
              <a:gd name="adj" fmla="val 5517"/>
            </a:avLst>
          </a:prstGeom>
          <a:solidFill>
            <a:srgbClr val="663996">
              <a:alpha val="5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Patient</a:t>
            </a:r>
          </a:p>
          <a:p>
            <a:pPr marL="0" indent="0">
              <a:buNone/>
            </a:pP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Adult trauma patients presenting to the emergency department of participating hospitals and who are admitted</a:t>
            </a:r>
          </a:p>
        </p:txBody>
      </p:sp>
      <p:sp>
        <p:nvSpPr>
          <p:cNvPr id="9" name="Date Placeholder 26">
            <a:extLst>
              <a:ext uri="{FF2B5EF4-FFF2-40B4-BE49-F238E27FC236}">
                <a16:creationId xmlns:a16="http://schemas.microsoft.com/office/drawing/2014/main" id="{C099523A-D7D8-733F-8CFA-C9F30A50E1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" name="Footer Placeholder 27">
            <a:extLst>
              <a:ext uri="{FF2B5EF4-FFF2-40B4-BE49-F238E27FC236}">
                <a16:creationId xmlns:a16="http://schemas.microsoft.com/office/drawing/2014/main" id="{AE5293F4-5108-325C-CE2F-1721DF892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4" name="Slide Number Placeholder 28">
            <a:extLst>
              <a:ext uri="{FF2B5EF4-FFF2-40B4-BE49-F238E27FC236}">
                <a16:creationId xmlns:a16="http://schemas.microsoft.com/office/drawing/2014/main" id="{B7F6D7D2-B91F-87D4-0B6A-6FAAE3A25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952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380B-2050-F89C-84E5-D719E6D5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Intervention and control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ATLS and standard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1A60F-4FA5-3A7E-4187-A23B82AD8C80}"/>
              </a:ext>
            </a:extLst>
          </p:cNvPr>
          <p:cNvSpPr txBox="1">
            <a:spLocks/>
          </p:cNvSpPr>
          <p:nvPr/>
        </p:nvSpPr>
        <p:spPr>
          <a:xfrm>
            <a:off x="854325" y="1847850"/>
            <a:ext cx="4860000" cy="4351338"/>
          </a:xfrm>
          <a:prstGeom prst="roundRect">
            <a:avLst>
              <a:gd name="adj" fmla="val 5517"/>
            </a:avLst>
          </a:prstGeom>
          <a:solidFill>
            <a:srgbClr val="F6851F">
              <a:alpha val="8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Control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Standard care varies across hospitals in India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Trauma patients are initially managed by 1</a:t>
            </a:r>
            <a:r>
              <a:rPr lang="en-GB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st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 or 2</a:t>
            </a:r>
            <a:r>
              <a:rPr lang="en-GB" baseline="30000" dirty="0">
                <a:latin typeface="Roboto Light" panose="02000000000000000000" pitchFamily="2" charset="0"/>
                <a:ea typeface="Roboto Light" panose="02000000000000000000" pitchFamily="2" charset="0"/>
              </a:rPr>
              <a:t>nd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 year resident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No formal trauma life support training</a:t>
            </a:r>
            <a:endParaRPr lang="en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D99C323-8D62-79B0-291B-FB01E72CFC7A}"/>
              </a:ext>
            </a:extLst>
          </p:cNvPr>
          <p:cNvSpPr txBox="1">
            <a:spLocks/>
          </p:cNvSpPr>
          <p:nvPr/>
        </p:nvSpPr>
        <p:spPr>
          <a:xfrm>
            <a:off x="6493800" y="1847850"/>
            <a:ext cx="4860000" cy="4351338"/>
          </a:xfrm>
          <a:prstGeom prst="roundRect">
            <a:avLst>
              <a:gd name="adj" fmla="val 5517"/>
            </a:avLst>
          </a:prstGeom>
          <a:solidFill>
            <a:srgbClr val="663996">
              <a:alpha val="50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SE" dirty="0">
                <a:latin typeface="Roboto Medium" panose="02000000000000000000" pitchFamily="2" charset="0"/>
                <a:ea typeface="Roboto Medium" panose="02000000000000000000" pitchFamily="2" charset="0"/>
              </a:rPr>
              <a:t>Intervention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2.5 day ATLS training course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Accredited ATLS training facility in India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1-2 units per hospital </a:t>
            </a:r>
          </a:p>
        </p:txBody>
      </p:sp>
      <p:sp>
        <p:nvSpPr>
          <p:cNvPr id="8" name="Date Placeholder 26">
            <a:extLst>
              <a:ext uri="{FF2B5EF4-FFF2-40B4-BE49-F238E27FC236}">
                <a16:creationId xmlns:a16="http://schemas.microsoft.com/office/drawing/2014/main" id="{D9966E82-BB48-7FA6-E93C-6F3E7C09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94496C55-15D6-EC26-D9B9-5ACF7E50E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2" name="Slide Number Placeholder 28">
            <a:extLst>
              <a:ext uri="{FF2B5EF4-FFF2-40B4-BE49-F238E27FC236}">
                <a16:creationId xmlns:a16="http://schemas.microsoft.com/office/drawing/2014/main" id="{860687F4-3E4F-C71B-488E-1D7CC70EC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2958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7CE-F61B-6E3D-4930-2D34AD92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Sample size</a:t>
            </a:r>
            <a:br>
              <a:rPr lang="en-SE" dirty="0"/>
            </a:br>
            <a:r>
              <a:rPr lang="en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Effect size, clusters and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12AD-787B-FAA5-132F-8A17D79C8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Detect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reduction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in 30-day in-hospital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mortality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from 20 to 15%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90%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power</a:t>
            </a:r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30 clusters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At least 4320 patients</a:t>
            </a:r>
          </a:p>
          <a:p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Requires at 12 patients per cluster and period (month)</a:t>
            </a:r>
          </a:p>
          <a:p>
            <a:endParaRPr lang="en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B306382-68CF-6FAD-1BB3-B4CB7600CD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66084"/>
          <a:stretch/>
        </p:blipFill>
        <p:spPr>
          <a:xfrm>
            <a:off x="8153400" y="1825625"/>
            <a:ext cx="3186113" cy="4162955"/>
          </a:xfrm>
        </p:spPr>
      </p:pic>
      <p:sp>
        <p:nvSpPr>
          <p:cNvPr id="10" name="Date Placeholder 26">
            <a:extLst>
              <a:ext uri="{FF2B5EF4-FFF2-40B4-BE49-F238E27FC236}">
                <a16:creationId xmlns:a16="http://schemas.microsoft.com/office/drawing/2014/main" id="{B37ED283-C135-B429-91D2-32FE30B6D9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0736420D-53AD-C9C0-F267-5AE72D2A3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" name="Slide Number Placeholder 28">
            <a:extLst>
              <a:ext uri="{FF2B5EF4-FFF2-40B4-BE49-F238E27FC236}">
                <a16:creationId xmlns:a16="http://schemas.microsoft.com/office/drawing/2014/main" id="{22227D49-3BCC-E7E3-61C3-F4785BE27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0948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7CE-F61B-6E3D-4930-2D34AD92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Trial organisation</a:t>
            </a:r>
            <a:br>
              <a:rPr lang="en-SE" dirty="0"/>
            </a:br>
            <a:r>
              <a:rPr lang="sv-SE" sz="28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Main </a:t>
            </a:r>
            <a:r>
              <a:rPr lang="sv-SE" sz="2800" b="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applicants</a:t>
            </a:r>
            <a:endParaRPr lang="en-SE" sz="2800" b="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0430812-F915-958B-CD63-D13564B6AD93}"/>
              </a:ext>
            </a:extLst>
          </p:cNvPr>
          <p:cNvGrpSpPr/>
          <p:nvPr/>
        </p:nvGrpSpPr>
        <p:grpSpPr>
          <a:xfrm>
            <a:off x="415514" y="1868960"/>
            <a:ext cx="11360972" cy="3853726"/>
            <a:chOff x="464404" y="2931278"/>
            <a:chExt cx="11360972" cy="385372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45118D5-5436-B0A7-DB4B-05BAF676BD22}"/>
                </a:ext>
              </a:extLst>
            </p:cNvPr>
            <p:cNvGrpSpPr/>
            <p:nvPr/>
          </p:nvGrpSpPr>
          <p:grpSpPr>
            <a:xfrm>
              <a:off x="464404" y="4635003"/>
              <a:ext cx="1654619" cy="1903780"/>
              <a:chOff x="464404" y="2154776"/>
              <a:chExt cx="1654619" cy="1903780"/>
            </a:xfrm>
          </p:grpSpPr>
          <p:pic>
            <p:nvPicPr>
              <p:cNvPr id="6152" name="Picture 8" descr="Kvinna med mörkt hår, blå kavaj och vit skjorta framför en byggnad med glasfasad">
                <a:extLst>
                  <a:ext uri="{FF2B5EF4-FFF2-40B4-BE49-F238E27FC236}">
                    <a16:creationId xmlns:a16="http://schemas.microsoft.com/office/drawing/2014/main" id="{C76A130B-8D38-B214-BA95-B247A2D55C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113" t="13132" r="4495" b="23867"/>
              <a:stretch/>
            </p:blipFill>
            <p:spPr bwMode="auto">
              <a:xfrm>
                <a:off x="661714" y="2154776"/>
                <a:ext cx="1260000" cy="1256198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670370E-9FC3-ACFE-E3D1-858133661195}"/>
                  </a:ext>
                </a:extLst>
              </p:cNvPr>
              <p:cNvSpPr txBox="1"/>
              <p:nvPr/>
            </p:nvSpPr>
            <p:spPr>
              <a:xfrm>
                <a:off x="464404" y="3412225"/>
                <a:ext cx="165461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E" sz="2000" dirty="0">
                    <a:latin typeface="Garamond" panose="02020404030301010803" pitchFamily="18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Lisa Strömmer</a:t>
                </a:r>
              </a:p>
              <a:p>
                <a:pPr algn="ctr"/>
                <a:r>
                  <a:rPr lang="en-SE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Helvetica Neue" panose="02000503000000020004" pitchFamily="2" charset="0"/>
                  </a:rPr>
                  <a:t>Ass. Professor</a:t>
                </a:r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A96C14A-E83C-B602-FD30-E5C6E4A9378A}"/>
                </a:ext>
              </a:extLst>
            </p:cNvPr>
            <p:cNvGrpSpPr/>
            <p:nvPr/>
          </p:nvGrpSpPr>
          <p:grpSpPr>
            <a:xfrm>
              <a:off x="1869631" y="2931278"/>
              <a:ext cx="2687594" cy="1903780"/>
              <a:chOff x="1869631" y="2154776"/>
              <a:chExt cx="2687594" cy="1903780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3240C5C-4221-9480-B7ED-0C25662C0B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2583428" y="2154776"/>
                <a:ext cx="1260000" cy="1260000"/>
              </a:xfrm>
              <a:prstGeom prst="ellipse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4577ECF-45B3-5943-4C6C-F996DDD50A3E}"/>
                  </a:ext>
                </a:extLst>
              </p:cNvPr>
              <p:cNvSpPr txBox="1"/>
              <p:nvPr/>
            </p:nvSpPr>
            <p:spPr>
              <a:xfrm>
                <a:off x="1869631" y="3412225"/>
                <a:ext cx="268759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E" sz="2000" dirty="0">
                    <a:latin typeface="Garamond" panose="02020404030301010803" pitchFamily="18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Martin Gerdin Wärnberg</a:t>
                </a:r>
              </a:p>
              <a:p>
                <a:pPr algn="ctr"/>
                <a:r>
                  <a:rPr lang="en-SE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Helvetica Neue" panose="02000503000000020004" pitchFamily="2" charset="0"/>
                  </a:rPr>
                  <a:t>Ass. Professor</a:t>
                </a:r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69081F1-8587-219A-E00E-A1FEBC4E6E09}"/>
                </a:ext>
              </a:extLst>
            </p:cNvPr>
            <p:cNvGrpSpPr/>
            <p:nvPr/>
          </p:nvGrpSpPr>
          <p:grpSpPr>
            <a:xfrm>
              <a:off x="4211684" y="4635003"/>
              <a:ext cx="1846916" cy="1903780"/>
              <a:chOff x="4211684" y="2154776"/>
              <a:chExt cx="1846916" cy="1903780"/>
            </a:xfrm>
          </p:grpSpPr>
          <p:pic>
            <p:nvPicPr>
              <p:cNvPr id="6154" name="Picture 10" descr="Li FELLÄNDER-TSAI | Professor (Full) | MD, Dr Med Sc | Karolinska  Institutet, Solna | KI | Department of Clinical Science, Intervention and  Technology - CLINTEC | Research profile">
                <a:extLst>
                  <a:ext uri="{FF2B5EF4-FFF2-40B4-BE49-F238E27FC236}">
                    <a16:creationId xmlns:a16="http://schemas.microsoft.com/office/drawing/2014/main" id="{960BFCC2-EF67-2F12-213A-E9B00EEB40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9" t="-259" r="921" b="6042"/>
              <a:stretch/>
            </p:blipFill>
            <p:spPr bwMode="auto">
              <a:xfrm>
                <a:off x="4505142" y="2154776"/>
                <a:ext cx="1260000" cy="126000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1F88369-28DF-D5FF-D02C-9C8E23DB3EEF}"/>
                  </a:ext>
                </a:extLst>
              </p:cNvPr>
              <p:cNvSpPr txBox="1"/>
              <p:nvPr/>
            </p:nvSpPr>
            <p:spPr>
              <a:xfrm>
                <a:off x="4211684" y="3412225"/>
                <a:ext cx="184691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E" sz="2000" dirty="0">
                    <a:latin typeface="Garamond" panose="02020404030301010803" pitchFamily="18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Li Felländer-Tsai</a:t>
                </a:r>
              </a:p>
              <a:p>
                <a:pPr algn="ctr"/>
                <a:r>
                  <a:rPr lang="en-SE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Helvetica Neue" panose="02000503000000020004" pitchFamily="2" charset="0"/>
                  </a:rPr>
                  <a:t>Professor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BED99B1-D67F-33B1-4488-6A29990B229A}"/>
                </a:ext>
              </a:extLst>
            </p:cNvPr>
            <p:cNvGrpSpPr/>
            <p:nvPr/>
          </p:nvGrpSpPr>
          <p:grpSpPr>
            <a:xfrm>
              <a:off x="6156609" y="2931278"/>
              <a:ext cx="1800493" cy="1903780"/>
              <a:chOff x="6156609" y="2154776"/>
              <a:chExt cx="1800493" cy="1903780"/>
            </a:xfrm>
          </p:grpSpPr>
          <p:pic>
            <p:nvPicPr>
              <p:cNvPr id="6150" name="Picture 6">
                <a:extLst>
                  <a:ext uri="{FF2B5EF4-FFF2-40B4-BE49-F238E27FC236}">
                    <a16:creationId xmlns:a16="http://schemas.microsoft.com/office/drawing/2014/main" id="{B557284D-97E0-1C84-EDD5-D49BCB27F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1" t="2452" r="-1171" b="23104"/>
              <a:stretch/>
            </p:blipFill>
            <p:spPr bwMode="auto">
              <a:xfrm>
                <a:off x="6426856" y="2154776"/>
                <a:ext cx="1260000" cy="126000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6F8852-064F-8348-AA8E-AC2F0469D658}"/>
                  </a:ext>
                </a:extLst>
              </p:cNvPr>
              <p:cNvSpPr txBox="1"/>
              <p:nvPr/>
            </p:nvSpPr>
            <p:spPr>
              <a:xfrm>
                <a:off x="6156609" y="3412225"/>
                <a:ext cx="18004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E" sz="2000" dirty="0">
                    <a:latin typeface="Garamond" panose="02020404030301010803" pitchFamily="18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Karla Hemming</a:t>
                </a:r>
              </a:p>
              <a:p>
                <a:pPr algn="ctr"/>
                <a:r>
                  <a:rPr lang="en-SE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Helvetica Neue" panose="02000503000000020004" pitchFamily="2" charset="0"/>
                  </a:rPr>
                  <a:t>Professor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3DB0FBF-002E-F0AD-5517-04CF6DE59408}"/>
                </a:ext>
              </a:extLst>
            </p:cNvPr>
            <p:cNvGrpSpPr/>
            <p:nvPr/>
          </p:nvGrpSpPr>
          <p:grpSpPr>
            <a:xfrm>
              <a:off x="8065499" y="4635003"/>
              <a:ext cx="1826141" cy="2150001"/>
              <a:chOff x="8065499" y="2154776"/>
              <a:chExt cx="1826141" cy="2150001"/>
            </a:xfrm>
          </p:grpSpPr>
          <p:pic>
            <p:nvPicPr>
              <p:cNvPr id="6146" name="Picture 2" descr="Vivekanand Jha">
                <a:extLst>
                  <a:ext uri="{FF2B5EF4-FFF2-40B4-BE49-F238E27FC236}">
                    <a16:creationId xmlns:a16="http://schemas.microsoft.com/office/drawing/2014/main" id="{E06FD300-0DD4-D9A8-948A-0C8582E5AB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520" b="14115"/>
              <a:stretch/>
            </p:blipFill>
            <p:spPr bwMode="auto">
              <a:xfrm>
                <a:off x="8348570" y="2154776"/>
                <a:ext cx="1260000" cy="126000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3B8D69-E318-7D51-9960-EC8C27AC4922}"/>
                  </a:ext>
                </a:extLst>
              </p:cNvPr>
              <p:cNvSpPr txBox="1"/>
              <p:nvPr/>
            </p:nvSpPr>
            <p:spPr>
              <a:xfrm>
                <a:off x="8065499" y="3412225"/>
                <a:ext cx="1826141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E" sz="2000" dirty="0">
                    <a:latin typeface="Garamond" panose="02020404030301010803" pitchFamily="18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Vivekanand Jha</a:t>
                </a:r>
              </a:p>
              <a:p>
                <a:pPr algn="ctr"/>
                <a:r>
                  <a:rPr lang="en-SE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Helvetica Neue" panose="02000503000000020004" pitchFamily="2" charset="0"/>
                  </a:rPr>
                  <a:t>Executive Director,</a:t>
                </a:r>
              </a:p>
              <a:p>
                <a:pPr algn="ctr"/>
                <a:r>
                  <a:rPr lang="en-SE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Helvetica Neue" panose="02000503000000020004" pitchFamily="2" charset="0"/>
                  </a:rPr>
                  <a:t>Professor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973C1F8-84B7-F843-3EB3-83F913AAAAFC}"/>
                </a:ext>
              </a:extLst>
            </p:cNvPr>
            <p:cNvGrpSpPr/>
            <p:nvPr/>
          </p:nvGrpSpPr>
          <p:grpSpPr>
            <a:xfrm>
              <a:off x="9975191" y="2931278"/>
              <a:ext cx="1850185" cy="2396222"/>
              <a:chOff x="9975191" y="2154776"/>
              <a:chExt cx="1850185" cy="2396222"/>
            </a:xfrm>
          </p:grpSpPr>
          <p:pic>
            <p:nvPicPr>
              <p:cNvPr id="3074" name="Picture 2" descr="Nobhojit Roy">
                <a:extLst>
                  <a:ext uri="{FF2B5EF4-FFF2-40B4-BE49-F238E27FC236}">
                    <a16:creationId xmlns:a16="http://schemas.microsoft.com/office/drawing/2014/main" id="{E95D1262-80EA-E79C-21A2-12C6B3C01E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70284" y="2154776"/>
                <a:ext cx="1260000" cy="126000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91A348-A019-B1FD-7D93-62371F22A93C}"/>
                  </a:ext>
                </a:extLst>
              </p:cNvPr>
              <p:cNvSpPr txBox="1"/>
              <p:nvPr/>
            </p:nvSpPr>
            <p:spPr>
              <a:xfrm>
                <a:off x="9975191" y="3412225"/>
                <a:ext cx="1850185" cy="11387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E" sz="2000" dirty="0">
                    <a:latin typeface="Garamond" panose="02020404030301010803" pitchFamily="18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Nobhojit Roy</a:t>
                </a:r>
              </a:p>
              <a:p>
                <a:pPr algn="ctr"/>
                <a:r>
                  <a:rPr lang="en-GB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Helvetica Neue" panose="02000503000000020004" pitchFamily="2" charset="0"/>
                  </a:rPr>
                  <a:t>Lead, Program for </a:t>
                </a:r>
              </a:p>
              <a:p>
                <a:pPr algn="ctr"/>
                <a:r>
                  <a:rPr lang="en-GB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Helvetica Neue" panose="02000503000000020004" pitchFamily="2" charset="0"/>
                  </a:rPr>
                  <a:t>Global Surgery &amp; </a:t>
                </a:r>
              </a:p>
              <a:p>
                <a:pPr algn="ctr"/>
                <a:r>
                  <a:rPr lang="en-GB" sz="1600" dirty="0">
                    <a:latin typeface="Roboto Light" panose="02000000000000000000" pitchFamily="2" charset="0"/>
                    <a:ea typeface="Roboto Light" panose="02000000000000000000" pitchFamily="2" charset="0"/>
                    <a:cs typeface="Helvetica Neue" panose="02000503000000020004" pitchFamily="2" charset="0"/>
                  </a:rPr>
                  <a:t>Trauma</a:t>
                </a:r>
                <a:endParaRPr lang="en-SE" sz="1600" dirty="0"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021A43-C5C9-9141-D93E-EF212ECC9C87}"/>
              </a:ext>
            </a:extLst>
          </p:cNvPr>
          <p:cNvGrpSpPr/>
          <p:nvPr/>
        </p:nvGrpSpPr>
        <p:grpSpPr>
          <a:xfrm>
            <a:off x="625089" y="5700903"/>
            <a:ext cx="10856305" cy="1052864"/>
            <a:chOff x="667848" y="1786155"/>
            <a:chExt cx="10856305" cy="1052864"/>
          </a:xfrm>
        </p:grpSpPr>
        <p:pic>
          <p:nvPicPr>
            <p:cNvPr id="9" name="Picture 8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6F4CA512-D483-EF97-31E8-C5A57A6B2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295525" y="1952587"/>
              <a:ext cx="2887154" cy="720000"/>
            </a:xfrm>
            <a:prstGeom prst="rect">
              <a:avLst/>
            </a:prstGeom>
          </p:spPr>
        </p:pic>
        <p:pic>
          <p:nvPicPr>
            <p:cNvPr id="10" name="Picture 2" descr="The George Institute for Global Health and UNSW announce ...">
              <a:extLst>
                <a:ext uri="{FF2B5EF4-FFF2-40B4-BE49-F238E27FC236}">
                  <a16:creationId xmlns:a16="http://schemas.microsoft.com/office/drawing/2014/main" id="{6D65624B-0D8A-8C18-C5EF-601AAF3FE6E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6" t="34498" r="9738" b="33592"/>
            <a:stretch/>
          </p:blipFill>
          <p:spPr bwMode="auto">
            <a:xfrm>
              <a:off x="7850527" y="1952587"/>
              <a:ext cx="3673626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A2F2AC-D06B-D9A6-FD19-85F53E6EC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14451" b="14405"/>
            <a:stretch/>
          </p:blipFill>
          <p:spPr>
            <a:xfrm>
              <a:off x="667848" y="1786155"/>
              <a:ext cx="2959829" cy="10528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78745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392ADA-522C-998D-CEE1-B072E1CDD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5201C9-06FC-62E2-83D1-9BA6BB9E1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sz="5400" dirty="0"/>
              <a:t>Current Status</a:t>
            </a:r>
            <a:br>
              <a:rPr lang="en-SE" dirty="0"/>
            </a:br>
            <a:r>
              <a:rPr lang="en-SE" sz="2800" b="0" dirty="0">
                <a:latin typeface="Roboto Light" panose="02000000000000000000" pitchFamily="2" charset="0"/>
                <a:ea typeface="Roboto Light" panose="02000000000000000000" pitchFamily="2" charset="0"/>
              </a:rPr>
              <a:t>Progress and funding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A22EF-5BC1-8ED9-175A-79DA2D2197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515600" cy="4351338"/>
          </a:xfrm>
        </p:spPr>
        <p:txBody>
          <a:bodyPr anchor="ctr"/>
          <a:lstStyle/>
          <a:p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First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batch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ongoing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since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February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2025 </a:t>
            </a:r>
          </a:p>
          <a:p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~900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included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patients</a:t>
            </a:r>
          </a:p>
          <a:p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Second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batch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will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start in December</a:t>
            </a:r>
          </a:p>
          <a:p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Expect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to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continue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until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December 2028,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pending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more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funding</a:t>
            </a:r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Date Placeholder 26">
            <a:extLst>
              <a:ext uri="{FF2B5EF4-FFF2-40B4-BE49-F238E27FC236}">
                <a16:creationId xmlns:a16="http://schemas.microsoft.com/office/drawing/2014/main" id="{AB75AD3E-494F-4ED3-B090-50045BE22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CB03536A-D8D6-2B24-F838-3C8DCA5D9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" name="Slide Number Placeholder 28">
            <a:extLst>
              <a:ext uri="{FF2B5EF4-FFF2-40B4-BE49-F238E27FC236}">
                <a16:creationId xmlns:a16="http://schemas.microsoft.com/office/drawing/2014/main" id="{9144A8D8-9275-0998-27E8-2F9729D9E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6440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531D21-D61C-862E-5D19-66D82D7543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B06A2-F89E-5DB9-C2D3-08B76794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sz="5400" dirty="0"/>
              <a:t>Implications</a:t>
            </a:r>
            <a:endParaRPr lang="en-SE" sz="2800" b="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04473-5F69-FA6D-17BD-645127F3B6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91970" y="2027078"/>
            <a:ext cx="6208059" cy="2803844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If ATLS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improves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patient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outcomes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it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should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be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further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promoted</a:t>
            </a:r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If it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does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not,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then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trauma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life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support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training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needs</a:t>
            </a:r>
            <a:r>
              <a:rPr lang="sv-SE" dirty="0">
                <a:latin typeface="Roboto Light" panose="02000000000000000000" pitchFamily="2" charset="0"/>
                <a:ea typeface="Roboto Light" panose="02000000000000000000" pitchFamily="2" charset="0"/>
              </a:rPr>
              <a:t> to </a:t>
            </a:r>
            <a:r>
              <a:rPr lang="sv-SE" dirty="0" err="1">
                <a:latin typeface="Roboto Light" panose="02000000000000000000" pitchFamily="2" charset="0"/>
                <a:ea typeface="Roboto Light" panose="02000000000000000000" pitchFamily="2" charset="0"/>
              </a:rPr>
              <a:t>change</a:t>
            </a:r>
            <a:endParaRPr lang="sv-SE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0" name="Date Placeholder 26">
            <a:extLst>
              <a:ext uri="{FF2B5EF4-FFF2-40B4-BE49-F238E27FC236}">
                <a16:creationId xmlns:a16="http://schemas.microsoft.com/office/drawing/2014/main" id="{33BFCD5E-DF32-0981-9494-71DA24F355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1" name="Footer Placeholder 27">
            <a:extLst>
              <a:ext uri="{FF2B5EF4-FFF2-40B4-BE49-F238E27FC236}">
                <a16:creationId xmlns:a16="http://schemas.microsoft.com/office/drawing/2014/main" id="{6EE98879-F6D0-643C-C9B1-9992A02AB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3" name="Slide Number Placeholder 28">
            <a:extLst>
              <a:ext uri="{FF2B5EF4-FFF2-40B4-BE49-F238E27FC236}">
                <a16:creationId xmlns:a16="http://schemas.microsoft.com/office/drawing/2014/main" id="{CFB1B43D-8401-216D-EFB9-960AAE003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5" name="Picture 4" descr="A thumb up with a purple band&#10;&#10;AI-generated content may be incorrect.">
            <a:extLst>
              <a:ext uri="{FF2B5EF4-FFF2-40B4-BE49-F238E27FC236}">
                <a16:creationId xmlns:a16="http://schemas.microsoft.com/office/drawing/2014/main" id="{4C4DE987-ECA2-D798-5B9B-AC8D8A22B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8370" y="1825159"/>
            <a:ext cx="1002857" cy="1080000"/>
          </a:xfrm>
          <a:prstGeom prst="rect">
            <a:avLst/>
          </a:prstGeom>
        </p:spPr>
      </p:pic>
      <p:pic>
        <p:nvPicPr>
          <p:cNvPr id="7" name="Picture 6" descr="A group of people wearing hats&#10;&#10;AI-generated content may be incorrect.">
            <a:extLst>
              <a:ext uri="{FF2B5EF4-FFF2-40B4-BE49-F238E27FC236}">
                <a16:creationId xmlns:a16="http://schemas.microsoft.com/office/drawing/2014/main" id="{566D42A2-68C1-F67B-28BC-CEC055C2C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0832" y="3813863"/>
            <a:ext cx="1257931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147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99DBC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36D66F-6B19-B652-CF21-17C813711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D0222-E0A9-CA5F-CCDD-DF60C7FDE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25706"/>
            <a:ext cx="9144000" cy="2387600"/>
          </a:xfrm>
        </p:spPr>
        <p:txBody>
          <a:bodyPr/>
          <a:lstStyle/>
          <a:p>
            <a:r>
              <a:rPr lang="en-SE" b="1" dirty="0">
                <a:solidFill>
                  <a:schemeClr val="bg1"/>
                </a:solidFill>
                <a:latin typeface="Quicksand" pitchFamily="2" charset="77"/>
              </a:rPr>
              <a:t>ADVANCE TRAUMA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28B45-8EFF-8C24-EC17-C7FB5D26CB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05381"/>
            <a:ext cx="9144000" cy="1655762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Helvetica Neue" panose="02000503000000020004" pitchFamily="2" charset="0"/>
              </a:rPr>
              <a:t>Effects of Advanced Trauma Life Support® Training Compared to Standard Care on Adult Trauma Patient Outcomes: A Stepped-Wedge Cluster Randomised Trial</a:t>
            </a:r>
          </a:p>
          <a:p>
            <a:r>
              <a:rPr lang="en-GB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Helvetica Neue" panose="02000503000000020004" pitchFamily="2" charset="0"/>
              </a:rPr>
              <a:t>Protocol Summary</a:t>
            </a:r>
            <a:endParaRPr lang="en-SE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 descr="A group of people with different symbols&#10;&#10;AI-generated content may be incorrect.">
            <a:extLst>
              <a:ext uri="{FF2B5EF4-FFF2-40B4-BE49-F238E27FC236}">
                <a16:creationId xmlns:a16="http://schemas.microsoft.com/office/drawing/2014/main" id="{D0AF3E22-E69C-488B-FA6E-E8DB86CD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775" y="796857"/>
            <a:ext cx="3120450" cy="254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992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AAA5F29-EBBB-D85B-11F3-7CB9C8012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0730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Trauma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Roboto Light" panose="02000000000000000000" pitchFamily="2" charset="0"/>
                <a:ea typeface="Roboto Light" panose="02000000000000000000" pitchFamily="2" charset="0"/>
              </a:rPr>
              <a:t>Scope of the problem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D846C38-AD8A-1EC0-13B1-102EF3793D6A}"/>
              </a:ext>
            </a:extLst>
          </p:cNvPr>
          <p:cNvGrpSpPr/>
          <p:nvPr/>
        </p:nvGrpSpPr>
        <p:grpSpPr>
          <a:xfrm>
            <a:off x="2533940" y="1797784"/>
            <a:ext cx="7124120" cy="4086758"/>
            <a:chOff x="2559630" y="1797784"/>
            <a:chExt cx="7124120" cy="4086758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A8621F-2D33-51A3-74BA-F6E2739217F8}"/>
                </a:ext>
              </a:extLst>
            </p:cNvPr>
            <p:cNvSpPr txBox="1"/>
            <p:nvPr/>
          </p:nvSpPr>
          <p:spPr>
            <a:xfrm>
              <a:off x="2559630" y="1797784"/>
              <a:ext cx="30607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E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&gt;4</a:t>
              </a:r>
              <a:endParaRPr kumimoji="0" lang="en-SE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Helvetica Neue Condensed" panose="02000503000000020004" pitchFamily="2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E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million deaths globally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13222-D94C-94B3-6673-17A7E15237F8}"/>
                </a:ext>
              </a:extLst>
            </p:cNvPr>
            <p:cNvSpPr txBox="1"/>
            <p:nvPr/>
          </p:nvSpPr>
          <p:spPr>
            <a:xfrm>
              <a:off x="2559630" y="4037882"/>
              <a:ext cx="30607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$4.2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trillions in the US alone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721FF-15E8-4B39-2966-F737D44BBA76}"/>
                </a:ext>
              </a:extLst>
            </p:cNvPr>
            <p:cNvSpPr txBox="1"/>
            <p:nvPr/>
          </p:nvSpPr>
          <p:spPr>
            <a:xfrm>
              <a:off x="6445830" y="3822439"/>
              <a:ext cx="306070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#1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cause of disease burden in people aged 10-49 years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EB2436-6658-2D95-7AA4-1560609429C0}"/>
                </a:ext>
              </a:extLst>
            </p:cNvPr>
            <p:cNvSpPr txBox="1"/>
            <p:nvPr/>
          </p:nvSpPr>
          <p:spPr>
            <a:xfrm>
              <a:off x="6096000" y="1797784"/>
              <a:ext cx="358775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SE" sz="4400" b="1" dirty="0">
                  <a:solidFill>
                    <a:prstClr val="black"/>
                  </a:solidFill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~2</a:t>
              </a:r>
              <a:endParaRPr kumimoji="0" lang="en-SE" sz="4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Black" panose="02000000000000000000" pitchFamily="2" charset="0"/>
                <a:ea typeface="Roboto Black" panose="02000000000000000000" pitchFamily="2" charset="0"/>
                <a:cs typeface="Helvetica Neue Condensed" panose="02000503000000020004" pitchFamily="2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E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million quality-related deaths in LMIC</a:t>
              </a:r>
            </a:p>
          </p:txBody>
        </p:sp>
      </p:grpSp>
      <p:pic>
        <p:nvPicPr>
          <p:cNvPr id="10" name="Picture 9" descr="A blue and black silhouette of a person&#10;&#10;AI-generated content may be incorrect.">
            <a:extLst>
              <a:ext uri="{FF2B5EF4-FFF2-40B4-BE49-F238E27FC236}">
                <a16:creationId xmlns:a16="http://schemas.microsoft.com/office/drawing/2014/main" id="{077AE8D3-E69D-D559-3E8B-2BFFE8A33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2277461" cy="385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35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solidFill>
                  <a:schemeClr val="bg1"/>
                </a:solidFill>
                <a:latin typeface="Garamond" panose="02020404030301010803" pitchFamily="18" charset="0"/>
              </a:rPr>
              <a:t>ATLS</a:t>
            </a:r>
            <a:br>
              <a:rPr lang="en-SE" sz="6000" dirty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SE" sz="3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Purpose and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SE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emphasizes the rapid initial assessment</a:t>
            </a:r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and primary treatment of injured patients, starting at the</a:t>
            </a:r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time of injury and continuing through </a:t>
            </a:r>
            <a:r>
              <a:rPr lang="en-GB" b="1" dirty="0">
                <a:solidFill>
                  <a:schemeClr val="bg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initial assessment,</a:t>
            </a:r>
            <a:r>
              <a:rPr lang="en-GB" b="1" dirty="0">
                <a:solidFill>
                  <a:schemeClr val="bg1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GB" b="1" dirty="0">
                <a:solidFill>
                  <a:schemeClr val="bg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lifesaving intervention, </a:t>
            </a:r>
            <a:r>
              <a:rPr lang="en-GB" b="1" dirty="0" err="1">
                <a:solidFill>
                  <a:schemeClr val="bg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reevaluation</a:t>
            </a:r>
            <a:r>
              <a:rPr lang="en-GB" b="1" dirty="0">
                <a:solidFill>
                  <a:schemeClr val="bg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, stabilization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and,</a:t>
            </a:r>
            <a:r>
              <a:rPr lang="en-GB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when needed, </a:t>
            </a:r>
            <a:r>
              <a:rPr lang="en-GB" b="1" dirty="0">
                <a:solidFill>
                  <a:schemeClr val="bg1"/>
                </a:solidFill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transfer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to a trauma </a:t>
            </a:r>
            <a:r>
              <a:rPr lang="en-GB" dirty="0" err="1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center</a:t>
            </a:r>
            <a:r>
              <a:rPr lang="en-GB" dirty="0">
                <a:solidFill>
                  <a:schemeClr val="bg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  <a:p>
            <a:pPr marL="0" indent="0" algn="ctr">
              <a:buNone/>
            </a:pPr>
            <a:r>
              <a:rPr lang="en-GB" sz="1800" dirty="0">
                <a:solidFill>
                  <a:schemeClr val="bg1"/>
                </a:solidFill>
                <a:effectLst/>
                <a:latin typeface="Roboto Medium" panose="02000000000000000000" pitchFamily="2" charset="0"/>
                <a:ea typeface="Roboto Medium" panose="02000000000000000000" pitchFamily="2" charset="0"/>
              </a:rPr>
              <a:t>&gt; ATLS® Student Course Manual. 10th ed. 2018.</a:t>
            </a:r>
          </a:p>
          <a:p>
            <a:pPr marL="0" indent="0" algn="ctr">
              <a:buNone/>
            </a:pPr>
            <a:endParaRPr lang="en-SE" i="1" dirty="0">
              <a:solidFill>
                <a:schemeClr val="bg1"/>
              </a:solidFill>
            </a:endParaRPr>
          </a:p>
        </p:txBody>
      </p:sp>
      <p:sp>
        <p:nvSpPr>
          <p:cNvPr id="6" name="Date Placeholder 26">
            <a:extLst>
              <a:ext uri="{FF2B5EF4-FFF2-40B4-BE49-F238E27FC236}">
                <a16:creationId xmlns:a16="http://schemas.microsoft.com/office/drawing/2014/main" id="{5FE5F0DB-437A-5E0D-B934-DCC224F5A3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Footer Placeholder 27">
            <a:extLst>
              <a:ext uri="{FF2B5EF4-FFF2-40B4-BE49-F238E27FC236}">
                <a16:creationId xmlns:a16="http://schemas.microsoft.com/office/drawing/2014/main" id="{DEF7BA4E-063A-99B3-9F01-9547A7B34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8" name="Slide Number Placeholder 28">
            <a:extLst>
              <a:ext uri="{FF2B5EF4-FFF2-40B4-BE49-F238E27FC236}">
                <a16:creationId xmlns:a16="http://schemas.microsoft.com/office/drawing/2014/main" id="{640AF8AC-9A6A-160B-8B6D-76F95009F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784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Roboto Light" panose="02000000000000000000" pitchFamily="2" charset="0"/>
                <a:ea typeface="Roboto Light" panose="02000000000000000000" pitchFamily="2" charset="0"/>
              </a:rPr>
              <a:t>Spread and dissemination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22B1659-C080-3999-A31D-5F2B19879167}"/>
              </a:ext>
            </a:extLst>
          </p:cNvPr>
          <p:cNvGrpSpPr/>
          <p:nvPr/>
        </p:nvGrpSpPr>
        <p:grpSpPr>
          <a:xfrm>
            <a:off x="838199" y="1953868"/>
            <a:ext cx="6121400" cy="3617013"/>
            <a:chOff x="838199" y="1953868"/>
            <a:chExt cx="6121400" cy="3617013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A8621F-2D33-51A3-74BA-F6E2739217F8}"/>
                </a:ext>
              </a:extLst>
            </p:cNvPr>
            <p:cNvSpPr txBox="1"/>
            <p:nvPr/>
          </p:nvSpPr>
          <p:spPr>
            <a:xfrm>
              <a:off x="838200" y="1953868"/>
              <a:ext cx="306070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SE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1978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f</a:t>
              </a:r>
              <a:r>
                <a:rPr kumimoji="0" lang="en-SE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irst course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13222-D94C-94B3-6673-17A7E15237F8}"/>
                </a:ext>
              </a:extLst>
            </p:cNvPr>
            <p:cNvSpPr txBox="1"/>
            <p:nvPr/>
          </p:nvSpPr>
          <p:spPr>
            <a:xfrm>
              <a:off x="3898899" y="2888196"/>
              <a:ext cx="3060700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&gt;80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countries worldwide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721FF-15E8-4B39-2966-F737D44BBA76}"/>
                </a:ext>
              </a:extLst>
            </p:cNvPr>
            <p:cNvSpPr txBox="1"/>
            <p:nvPr/>
          </p:nvSpPr>
          <p:spPr>
            <a:xfrm>
              <a:off x="838199" y="3939665"/>
              <a:ext cx="3060700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4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Black" panose="02000000000000000000" pitchFamily="2" charset="0"/>
                  <a:ea typeface="Roboto Black" panose="02000000000000000000" pitchFamily="2" charset="0"/>
                  <a:cs typeface="Helvetica Neue Condensed" panose="02000503000000020004" pitchFamily="2" charset="0"/>
                </a:rPr>
                <a:t>&gt;1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Helvetica Neue" panose="02000503000000020004" pitchFamily="2" charset="0"/>
                </a:rPr>
                <a:t>million physicians trained</a:t>
              </a:r>
            </a:p>
          </p:txBody>
        </p:sp>
      </p:grpSp>
      <p:sp>
        <p:nvSpPr>
          <p:cNvPr id="8" name="Date Placeholder 26">
            <a:extLst>
              <a:ext uri="{FF2B5EF4-FFF2-40B4-BE49-F238E27FC236}">
                <a16:creationId xmlns:a16="http://schemas.microsoft.com/office/drawing/2014/main" id="{A1F8F202-BD5A-8160-82E6-33915149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9" name="Footer Placeholder 27">
            <a:extLst>
              <a:ext uri="{FF2B5EF4-FFF2-40B4-BE49-F238E27FC236}">
                <a16:creationId xmlns:a16="http://schemas.microsoft.com/office/drawing/2014/main" id="{C475F3A9-F7F4-4835-5D97-4393D302B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10" name="Slide Number Placeholder 28">
            <a:extLst>
              <a:ext uri="{FF2B5EF4-FFF2-40B4-BE49-F238E27FC236}">
                <a16:creationId xmlns:a16="http://schemas.microsoft.com/office/drawing/2014/main" id="{7BE4D76B-1589-4CBF-6703-9D2FE4EE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358182-AD41-3553-84E2-CCC2F977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811" y="2194516"/>
            <a:ext cx="4242989" cy="3135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58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Impact on providers’ knowledge and skills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There is abundant evidence that ATLS training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improves the </a:t>
            </a:r>
            <a:r>
              <a:rPr lang="en-GB" b="1" dirty="0"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knowledge base, the psychomotor skills</a:t>
            </a:r>
            <a:r>
              <a:rPr lang="en-GB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GB" b="1" dirty="0"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and their use in resuscitation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, and the </a:t>
            </a:r>
            <a:r>
              <a:rPr lang="en-GB" b="1" dirty="0"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confidence and performance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of doctors who have taken part in the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program. The organization and procedural skills taught in the course are retained by course participants for at least 6 years, which may be the most significant impact of all”</a:t>
            </a:r>
          </a:p>
          <a:p>
            <a:pPr marL="0" indent="0" algn="ctr">
              <a:buNone/>
            </a:pPr>
            <a:r>
              <a:rPr lang="en-GB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&gt; ATLS® Student Course Manual. 10th ed. 2018.</a:t>
            </a:r>
          </a:p>
          <a:p>
            <a:pPr marL="0" indent="0" algn="ctr">
              <a:buNone/>
            </a:pPr>
            <a:endParaRPr lang="en-SE" i="1" dirty="0"/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5FF06568-C870-BCB3-B7FA-1B443A0249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B5224961-A764-7575-4D13-07F2D7919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AA41BE14-B1A0-C616-E409-04F42F359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21545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Evidence of impact on providers’ knowledge and skills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Three randomised controlled studies:</a:t>
            </a:r>
          </a:p>
          <a:p>
            <a:pPr marL="514350" indent="-514350">
              <a:buAutoNum type="arabicPeriod"/>
            </a:pPr>
            <a:r>
              <a:rPr lang="en-GB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Helvetica Neue Medium" panose="02000503000000020004" pitchFamily="2" charset="0"/>
              </a:rPr>
              <a:t>Ali J et al. 1995: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Helvetica Neue Medium" panose="02000503000000020004" pitchFamily="2" charset="0"/>
              </a:rPr>
              <a:t>“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Using highly reliable trauma OSCE stations we have demonstrated trauma management skills acquisition by senior medical students after the ATLS course.”</a:t>
            </a:r>
          </a:p>
          <a:p>
            <a:pPr marL="514350" indent="-514350">
              <a:buAutoNum type="arabicPeriod"/>
            </a:pPr>
            <a:r>
              <a:rPr lang="en-GB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Helvetica Neue Medium" panose="02000503000000020004" pitchFamily="2" charset="0"/>
              </a:rPr>
              <a:t>Ali J et al. 1996: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“… improvement in OSCE scores, adherence to trauma priorities, maintenance of an organized approach to trauma care, and cognitive performance in MCQ examinations.”</a:t>
            </a:r>
          </a:p>
          <a:p>
            <a:pPr marL="514350" indent="-514350">
              <a:buAutoNum type="arabicPeriod"/>
            </a:pPr>
            <a:r>
              <a:rPr lang="en-GB" dirty="0">
                <a:effectLst/>
                <a:latin typeface="Roboto Medium" panose="02000000000000000000" pitchFamily="2" charset="0"/>
                <a:ea typeface="Roboto Medium" panose="02000000000000000000" pitchFamily="2" charset="0"/>
                <a:cs typeface="Helvetica Neue Medium" panose="02000503000000020004" pitchFamily="2" charset="0"/>
              </a:rPr>
              <a:t>Ali J et al. 1999: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Helvetica Neue Medium" panose="02000503000000020004" pitchFamily="2" charset="0"/>
              </a:rPr>
              <a:t>Using standard ATLS pass criteria, performance after the new and old ATLS courses was similar.”</a:t>
            </a:r>
            <a:endParaRPr lang="en-GB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484990D7-AC57-D454-2110-D063633A13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FE879A86-E1B4-B7D9-3DFC-F58BC246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AD06A1E2-5ABC-75AB-F3AB-C7051260C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018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b="0" dirty="0">
                <a:latin typeface="Roboto Light" panose="02000000000000000000" pitchFamily="2" charset="0"/>
                <a:ea typeface="Roboto Light" panose="02000000000000000000" pitchFamily="2" charset="0"/>
              </a:rPr>
              <a:t>Impact on patient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SE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A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TLS training in a </a:t>
            </a:r>
            <a:r>
              <a:rPr lang="en-GB" b="1" dirty="0"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developing country has resulted in</a:t>
            </a:r>
            <a:r>
              <a:rPr lang="en-GB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GB" b="1" dirty="0"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a decrease in injury mortality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n-GB" b="1" dirty="0"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Lower per capita rates</a:t>
            </a:r>
            <a:r>
              <a:rPr lang="en-GB" b="1" dirty="0">
                <a:latin typeface="Roboto Black" panose="02000000000000000000" pitchFamily="2" charset="0"/>
                <a:ea typeface="Roboto Black" panose="02000000000000000000" pitchFamily="2" charset="0"/>
              </a:rPr>
              <a:t> </a:t>
            </a:r>
            <a:r>
              <a:rPr lang="en-GB" b="1" dirty="0"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of deaths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from injuries are observed in areas where providers have ATLS training. In one study, a small trauma team led by a doctor with ATLS experience had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b="1" dirty="0"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equivalent patient survival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when compared with a larger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team with more doctors in an urban setting. In addition,</a:t>
            </a:r>
            <a:r>
              <a:rPr lang="en-GB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there were more </a:t>
            </a:r>
            <a:r>
              <a:rPr lang="en-GB" b="1" dirty="0">
                <a:effectLst/>
                <a:latin typeface="Roboto Black" panose="02000000000000000000" pitchFamily="2" charset="0"/>
                <a:ea typeface="Roboto Black" panose="02000000000000000000" pitchFamily="2" charset="0"/>
              </a:rPr>
              <a:t>unexpected survivors than fatalities</a:t>
            </a:r>
            <a:r>
              <a:rPr lang="en-GB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  <a:p>
            <a:pPr marL="0" indent="0" algn="ctr">
              <a:buNone/>
            </a:pPr>
            <a:r>
              <a:rPr lang="en-GB" sz="180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&gt; ATLS® Student Course Manual. 10th ed. 2018.</a:t>
            </a:r>
          </a:p>
          <a:p>
            <a:pPr marL="0" indent="0" algn="ctr">
              <a:buNone/>
            </a:pPr>
            <a:endParaRPr lang="en-SE" i="1" dirty="0"/>
          </a:p>
        </p:txBody>
      </p:sp>
      <p:sp>
        <p:nvSpPr>
          <p:cNvPr id="3" name="Date Placeholder 26">
            <a:extLst>
              <a:ext uri="{FF2B5EF4-FFF2-40B4-BE49-F238E27FC236}">
                <a16:creationId xmlns:a16="http://schemas.microsoft.com/office/drawing/2014/main" id="{990A4381-678F-CE91-FD4A-D78459F6B6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2025-11-08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5" name="Footer Placeholder 27">
            <a:extLst>
              <a:ext uri="{FF2B5EF4-FFF2-40B4-BE49-F238E27FC236}">
                <a16:creationId xmlns:a16="http://schemas.microsoft.com/office/drawing/2014/main" id="{2B60E5D6-7548-47CA-4960-6B888F92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t>ADVANCE TRAUMA trial (NCT06321419)</a:t>
            </a:r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6" name="Slide Number Placeholder 28">
            <a:extLst>
              <a:ext uri="{FF2B5EF4-FFF2-40B4-BE49-F238E27FC236}">
                <a16:creationId xmlns:a16="http://schemas.microsoft.com/office/drawing/2014/main" id="{0B0480DD-99D0-4897-A478-A0210B27D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842037C-A29C-7B4E-939E-FBF38CA47B9C}" type="slidenum">
              <a:rPr kumimoji="0" lang="en-S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SE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65052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26752</TotalTime>
  <Words>1416</Words>
  <Application>Microsoft Macintosh PowerPoint</Application>
  <PresentationFormat>Widescreen</PresentationFormat>
  <Paragraphs>332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Aptos</vt:lpstr>
      <vt:lpstr>Aptos Display</vt:lpstr>
      <vt:lpstr>Arial</vt:lpstr>
      <vt:lpstr>Garamond</vt:lpstr>
      <vt:lpstr>Helvetica Neue</vt:lpstr>
      <vt:lpstr>Helvetica Neue Light</vt:lpstr>
      <vt:lpstr>Helvetica Neue Thin</vt:lpstr>
      <vt:lpstr>Quicksand</vt:lpstr>
      <vt:lpstr>Roboto</vt:lpstr>
      <vt:lpstr>Roboto Black</vt:lpstr>
      <vt:lpstr>Roboto Light</vt:lpstr>
      <vt:lpstr>Roboto Medium</vt:lpstr>
      <vt:lpstr>1_Office Theme</vt:lpstr>
      <vt:lpstr>2_Office Theme</vt:lpstr>
      <vt:lpstr>PowerPoint Presentation</vt:lpstr>
      <vt:lpstr>ADVANCE TRAUMA</vt:lpstr>
      <vt:lpstr>PowerPoint Presentation</vt:lpstr>
      <vt:lpstr>Trauma Scope of the problem</vt:lpstr>
      <vt:lpstr>ATLS Purpose and content</vt:lpstr>
      <vt:lpstr>ATLS Spread and dissemination</vt:lpstr>
      <vt:lpstr>ATLS Impact on providers’ knowledge and skills</vt:lpstr>
      <vt:lpstr>ATLS Evidence of impact on providers’ knowledge and skills</vt:lpstr>
      <vt:lpstr>ATLS Impact on patient outcomes</vt:lpstr>
      <vt:lpstr>ATLS Evidence of impact on patient outcomes</vt:lpstr>
      <vt:lpstr>ATLS Evidence of impact on patient outcomes</vt:lpstr>
      <vt:lpstr>ATLS Critique</vt:lpstr>
      <vt:lpstr>Aim To compare the effects of ATLS® training with standard care on outcomes in adult trauma patients</vt:lpstr>
      <vt:lpstr>Design Key aspects and justification</vt:lpstr>
      <vt:lpstr>Design Cluster randomised designs</vt:lpstr>
      <vt:lpstr>Design Cluster randomised designs</vt:lpstr>
      <vt:lpstr>Primary outcome</vt:lpstr>
      <vt:lpstr>Main Design</vt:lpstr>
      <vt:lpstr>Secondary outcomes</vt:lpstr>
      <vt:lpstr>Nested staircase design</vt:lpstr>
      <vt:lpstr>Eligibility criteria</vt:lpstr>
      <vt:lpstr>Intervention and control ATLS and standard care</vt:lpstr>
      <vt:lpstr>Sample size Effect size, clusters and patients</vt:lpstr>
      <vt:lpstr>Trial organisation Main applicants</vt:lpstr>
      <vt:lpstr>Current Status Progress and funding</vt:lpstr>
      <vt:lpstr>Implications</vt:lpstr>
      <vt:lpstr>ADVANCE TRAUMA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Martin Gerdin Wärnberg</dc:creator>
  <cp:lastModifiedBy>Martin Gerdin Wärnberg</cp:lastModifiedBy>
  <cp:revision>23</cp:revision>
  <dcterms:created xsi:type="dcterms:W3CDTF">2024-10-14T11:58:30Z</dcterms:created>
  <dcterms:modified xsi:type="dcterms:W3CDTF">2025-11-20T20:53:40Z</dcterms:modified>
</cp:coreProperties>
</file>